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sldIdLst>
    <p:sldId id="257" r:id="rId2"/>
    <p:sldId id="270" r:id="rId3"/>
    <p:sldId id="271" r:id="rId4"/>
    <p:sldId id="277" r:id="rId5"/>
    <p:sldId id="281" r:id="rId6"/>
    <p:sldId id="280" r:id="rId7"/>
    <p:sldId id="282" r:id="rId8"/>
    <p:sldId id="278" r:id="rId9"/>
    <p:sldId id="265" r:id="rId10"/>
    <p:sldId id="285" r:id="rId11"/>
    <p:sldId id="283" r:id="rId12"/>
    <p:sldId id="263" r:id="rId13"/>
    <p:sldId id="284" r:id="rId14"/>
    <p:sldId id="273" r:id="rId1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E7F"/>
    <a:srgbClr val="002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9" autoAdjust="0"/>
    <p:restoredTop sz="95928" autoAdjust="0"/>
  </p:normalViewPr>
  <p:slideViewPr>
    <p:cSldViewPr snapToGrid="0">
      <p:cViewPr varScale="1">
        <p:scale>
          <a:sx n="50" d="100"/>
          <a:sy n="50" d="100"/>
        </p:scale>
        <p:origin x="224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6059A-79F1-4742-8C11-729AA78CDB8E}" type="datetimeFigureOut">
              <a:rPr lang="en-US" smtClean="0"/>
              <a:t>2/17/24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1C33F-A9B1-4A85-9881-C894935A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71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5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1676400" y="979713"/>
            <a:ext cx="21031200" cy="240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  <a:defRPr kumimoji="0" sz="60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Lato Black"/>
                <a:cs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30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2" t="56774" b="-1"/>
          <a:stretch/>
        </p:blipFill>
        <p:spPr>
          <a:xfrm rot="5400000">
            <a:off x="6007462" y="6177343"/>
            <a:ext cx="1528546" cy="13543473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8" r="19150" b="57751"/>
          <a:stretch/>
        </p:blipFill>
        <p:spPr>
          <a:xfrm rot="5400000">
            <a:off x="18192187" y="7531300"/>
            <a:ext cx="1543098" cy="10840528"/>
          </a:xfrm>
          <a:prstGeom prst="rect">
            <a:avLst/>
          </a:prstGeom>
          <a:ln>
            <a:noFill/>
          </a:ln>
        </p:spPr>
      </p:pic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Lato Black"/>
              <a:buNone/>
              <a:defRPr sz="7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43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818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15;p7"/>
          <p:cNvSpPr txBox="1"/>
          <p:nvPr/>
        </p:nvSpPr>
        <p:spPr>
          <a:xfrm>
            <a:off x="16904964" y="12399527"/>
            <a:ext cx="4003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1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Presented By:</a:t>
            </a:r>
            <a:endParaRPr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Google Shape;16;p7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9628"/>
          <a:stretch/>
        </p:blipFill>
        <p:spPr>
          <a:xfrm>
            <a:off x="20599400" y="12006483"/>
            <a:ext cx="2317976" cy="209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96" y="12176079"/>
            <a:ext cx="8067208" cy="1587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7" y="12347191"/>
            <a:ext cx="5844485" cy="12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37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0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0" name="Google Shape;90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1" name="Google Shape;91;p1"/>
          <p:cNvSpPr txBox="1"/>
          <p:nvPr/>
        </p:nvSpPr>
        <p:spPr>
          <a:xfrm>
            <a:off x="2325463" y="3366655"/>
            <a:ext cx="21044899" cy="262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Spotlighting under-the-radar performers in college women’s volleyball</a:t>
            </a:r>
          </a:p>
        </p:txBody>
      </p:sp>
      <p:sp>
        <p:nvSpPr>
          <p:cNvPr id="92" name="Google Shape;92;p1"/>
          <p:cNvSpPr txBox="1"/>
          <p:nvPr/>
        </p:nvSpPr>
        <p:spPr>
          <a:xfrm>
            <a:off x="2325462" y="6888900"/>
            <a:ext cx="41101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Scott Powers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25461" y="7818969"/>
            <a:ext cx="117483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Assistant Professor, Sport Analytics,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6686B-A05F-3970-D1CE-CDE57A1A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61" y="8748998"/>
            <a:ext cx="5062782" cy="14465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SoS-Adjusted Points Gained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F97965-6A8B-CCF1-FD47-BB7A63DE5902}"/>
              </a:ext>
            </a:extLst>
          </p:cNvPr>
          <p:cNvSpPr txBox="1">
            <a:spLocks/>
          </p:cNvSpPr>
          <p:nvPr/>
        </p:nvSpPr>
        <p:spPr>
          <a:xfrm>
            <a:off x="3643307" y="10515600"/>
            <a:ext cx="17097386" cy="92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15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kern="0" dirty="0">
                <a:solidFill>
                  <a:srgbClr val="7C7E7F"/>
                </a:solidFill>
              </a:rPr>
              <a:t>Distribution of adjusted Points Gained per set for all NCAA players (minimum 50 sets played).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47B04-12A0-305B-F535-BC7E941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8" y="3200400"/>
            <a:ext cx="1283368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DFA6C-84FE-1D23-99C5-48AEABE3D70E}"/>
              </a:ext>
            </a:extLst>
          </p:cNvPr>
          <p:cNvSpPr txBox="1">
            <a:spLocks/>
          </p:cNvSpPr>
          <p:nvPr/>
        </p:nvSpPr>
        <p:spPr>
          <a:xfrm>
            <a:off x="1779893" y="3007137"/>
            <a:ext cx="6176730" cy="6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b="1" kern="0" dirty="0"/>
              <a:t>Outside Hitters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Jess </a:t>
            </a:r>
            <a:r>
              <a:rPr lang="en-US" sz="4000" kern="0" dirty="0" err="1"/>
              <a:t>Mruzik</a:t>
            </a:r>
            <a:r>
              <a:rPr lang="en-US" sz="4000" kern="0" baseline="30000" dirty="0"/>
              <a:t>‡</a:t>
            </a:r>
            <a:r>
              <a:rPr lang="en-US" sz="4000" kern="0" dirty="0"/>
              <a:t>*		+0.96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Bianca </a:t>
            </a:r>
            <a:r>
              <a:rPr lang="en-US" sz="4000" kern="0" dirty="0" err="1"/>
              <a:t>Bertolino</a:t>
            </a:r>
            <a:r>
              <a:rPr lang="en-US" sz="4000" kern="0" dirty="0"/>
              <a:t>*	+0.87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Gabby Gonzales</a:t>
            </a:r>
            <a:r>
              <a:rPr lang="en-US" sz="4000" kern="0" baseline="30000" dirty="0"/>
              <a:t>‡</a:t>
            </a:r>
            <a:r>
              <a:rPr lang="en-US" sz="4000" kern="0" dirty="0"/>
              <a:t>*	+0.85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Kenna Sauer</a:t>
            </a:r>
            <a:r>
              <a:rPr lang="en-US" sz="4000" kern="0" baseline="30000" dirty="0"/>
              <a:t>‡		</a:t>
            </a:r>
            <a:r>
              <a:rPr lang="en-US" sz="4000" kern="0" dirty="0"/>
              <a:t>+0.84</a:t>
            </a:r>
          </a:p>
        </p:txBody>
      </p:sp>
      <p:pic>
        <p:nvPicPr>
          <p:cNvPr id="1030" name="Picture 6" descr="Knights">
            <a:extLst>
              <a:ext uri="{FF2B5EF4-FFF2-40B4-BE49-F238E27FC236}">
                <a16:creationId xmlns:a16="http://schemas.microsoft.com/office/drawing/2014/main" id="{22D8E19D-15A7-2E4E-5E60-53C0F5C2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02" y="684129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lcons">
            <a:extLst>
              <a:ext uri="{FF2B5EF4-FFF2-40B4-BE49-F238E27FC236}">
                <a16:creationId xmlns:a16="http://schemas.microsoft.com/office/drawing/2014/main" id="{32D34A58-D4E2-F733-22A2-1BA5A04F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98" y="1059663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reros">
            <a:extLst>
              <a:ext uri="{FF2B5EF4-FFF2-40B4-BE49-F238E27FC236}">
                <a16:creationId xmlns:a16="http://schemas.microsoft.com/office/drawing/2014/main" id="{18C0AFAA-D7EE-BCA7-42EA-BEA23EFA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01" y="4451286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iders">
            <a:extLst>
              <a:ext uri="{FF2B5EF4-FFF2-40B4-BE49-F238E27FC236}">
                <a16:creationId xmlns:a16="http://schemas.microsoft.com/office/drawing/2014/main" id="{072080F5-D8B2-AEE1-D3C3-991A2104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02" y="1978016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84EFF94-7118-29A5-1BE1-86A35BFF5C7C}"/>
              </a:ext>
            </a:extLst>
          </p:cNvPr>
          <p:cNvSpPr txBox="1">
            <a:spLocks/>
          </p:cNvSpPr>
          <p:nvPr/>
        </p:nvSpPr>
        <p:spPr>
          <a:xfrm>
            <a:off x="10128402" y="3007137"/>
            <a:ext cx="5664264" cy="6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b="1" kern="0" dirty="0"/>
              <a:t>Middle Blockers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Leyla Blackwell	  +0.63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Rylee Rader	  +0.58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Kaitlyn Hord	  +0.57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Rachel </a:t>
            </a:r>
            <a:r>
              <a:rPr lang="en-US" sz="4000" kern="0" dirty="0" err="1"/>
              <a:t>Langs</a:t>
            </a:r>
            <a:r>
              <a:rPr lang="en-US" sz="4000" kern="0" dirty="0"/>
              <a:t>	  +0.57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8BAFAF9-14F5-FB4E-D5E5-0ACE7119C6C8}"/>
              </a:ext>
            </a:extLst>
          </p:cNvPr>
          <p:cNvSpPr txBox="1">
            <a:spLocks/>
          </p:cNvSpPr>
          <p:nvPr/>
        </p:nvSpPr>
        <p:spPr>
          <a:xfrm>
            <a:off x="17672261" y="548607"/>
            <a:ext cx="6351219" cy="4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b="1" kern="0" dirty="0"/>
              <a:t>Opposite Hitters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Callie Martin*		 +0.71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Gabby </a:t>
            </a:r>
            <a:r>
              <a:rPr lang="en-US" sz="4000" kern="0" dirty="0" err="1"/>
              <a:t>Waden</a:t>
            </a:r>
            <a:r>
              <a:rPr lang="en-US" sz="4000" kern="0" dirty="0"/>
              <a:t>		 +0.62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76716AE-6CCA-4AE0-8942-DF99684EDD6E}"/>
              </a:ext>
            </a:extLst>
          </p:cNvPr>
          <p:cNvSpPr txBox="1">
            <a:spLocks/>
          </p:cNvSpPr>
          <p:nvPr/>
        </p:nvSpPr>
        <p:spPr>
          <a:xfrm>
            <a:off x="17650583" y="4179155"/>
            <a:ext cx="6372898" cy="4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b="1" kern="0" dirty="0"/>
              <a:t>Setters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 err="1"/>
              <a:t>Melani</a:t>
            </a:r>
            <a:r>
              <a:rPr lang="en-US" sz="4000" kern="0" dirty="0"/>
              <a:t> </a:t>
            </a:r>
            <a:r>
              <a:rPr lang="en-US" sz="4000" kern="0" dirty="0" err="1"/>
              <a:t>Shaffmaster</a:t>
            </a:r>
            <a:r>
              <a:rPr lang="en-US" sz="4000" kern="0" dirty="0"/>
              <a:t>	 +0.86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Amber Olson		 +0.75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101D4DA-E5DB-E00A-25D2-F2658C1988EC}"/>
              </a:ext>
            </a:extLst>
          </p:cNvPr>
          <p:cNvSpPr txBox="1">
            <a:spLocks/>
          </p:cNvSpPr>
          <p:nvPr/>
        </p:nvSpPr>
        <p:spPr>
          <a:xfrm>
            <a:off x="17672261" y="7914609"/>
            <a:ext cx="6351219" cy="4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b="1" kern="0" dirty="0"/>
              <a:t>Liberos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/>
              <a:t>Hannah Grant		 +0.79</a:t>
            </a:r>
          </a:p>
          <a:p>
            <a:pPr marL="800100" indent="-685800" defTabSz="914400">
              <a:lnSpc>
                <a:spcPct val="200000"/>
              </a:lnSpc>
              <a:spcBef>
                <a:spcPts val="0"/>
              </a:spcBef>
              <a:buClrTx/>
              <a:buSzTx/>
              <a:defRPr/>
            </a:pPr>
            <a:r>
              <a:rPr lang="en-US" sz="4000" kern="0" dirty="0" err="1"/>
              <a:t>Yelianiz</a:t>
            </a:r>
            <a:r>
              <a:rPr lang="en-US" sz="4000" kern="0" dirty="0"/>
              <a:t> Torres</a:t>
            </a:r>
            <a:r>
              <a:rPr lang="en-US" sz="4000" kern="0" baseline="30000" dirty="0"/>
              <a:t>‡</a:t>
            </a:r>
            <a:r>
              <a:rPr lang="en-US" sz="4000" kern="0" dirty="0"/>
              <a:t>*	 +0.78</a:t>
            </a:r>
          </a:p>
        </p:txBody>
      </p:sp>
      <p:pic>
        <p:nvPicPr>
          <p:cNvPr id="1040" name="Picture 16" descr="Wolverines">
            <a:extLst>
              <a:ext uri="{FF2B5EF4-FFF2-40B4-BE49-F238E27FC236}">
                <a16:creationId xmlns:a16="http://schemas.microsoft.com/office/drawing/2014/main" id="{8D5204B1-42D8-4FB4-7936-EDBB1C97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3" y="441960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Yellow Jackets">
            <a:extLst>
              <a:ext uri="{FF2B5EF4-FFF2-40B4-BE49-F238E27FC236}">
                <a16:creationId xmlns:a16="http://schemas.microsoft.com/office/drawing/2014/main" id="{9EB31A63-B5C3-2168-F6DD-7FA8350E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5" y="565889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uckeyes">
            <a:extLst>
              <a:ext uri="{FF2B5EF4-FFF2-40B4-BE49-F238E27FC236}">
                <a16:creationId xmlns:a16="http://schemas.microsoft.com/office/drawing/2014/main" id="{335514AE-D55C-08B3-CC9C-A91D019AD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3" y="686234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d Raiders">
            <a:extLst>
              <a:ext uri="{FF2B5EF4-FFF2-40B4-BE49-F238E27FC236}">
                <a16:creationId xmlns:a16="http://schemas.microsoft.com/office/drawing/2014/main" id="{F2880009-BCB4-8118-2D9E-9BDFDF97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3" y="815305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Buckeyes">
            <a:extLst>
              <a:ext uri="{FF2B5EF4-FFF2-40B4-BE49-F238E27FC236}">
                <a16:creationId xmlns:a16="http://schemas.microsoft.com/office/drawing/2014/main" id="{609394C1-1D3E-98EF-0A6C-5CF32CCC0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01" y="5661985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ornhuskers">
            <a:extLst>
              <a:ext uri="{FF2B5EF4-FFF2-40B4-BE49-F238E27FC236}">
                <a16:creationId xmlns:a16="http://schemas.microsoft.com/office/drawing/2014/main" id="{A0FE5935-12DA-64D0-2049-F4B1B76F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01" y="689208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ayhawks">
            <a:extLst>
              <a:ext uri="{FF2B5EF4-FFF2-40B4-BE49-F238E27FC236}">
                <a16:creationId xmlns:a16="http://schemas.microsoft.com/office/drawing/2014/main" id="{12B3EE2A-FE28-858B-9145-EB9EE316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01" y="809678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ulldogs">
            <a:extLst>
              <a:ext uri="{FF2B5EF4-FFF2-40B4-BE49-F238E27FC236}">
                <a16:creationId xmlns:a16="http://schemas.microsoft.com/office/drawing/2014/main" id="{B691B7C6-2E82-003C-DBAB-F1BBE18D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720" y="4664869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ulldogs">
            <a:extLst>
              <a:ext uri="{FF2B5EF4-FFF2-40B4-BE49-F238E27FC236}">
                <a16:creationId xmlns:a16="http://schemas.microsoft.com/office/drawing/2014/main" id="{3794CDE2-196A-83E1-D70D-561E437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342" y="318534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Wolverines">
            <a:extLst>
              <a:ext uri="{FF2B5EF4-FFF2-40B4-BE49-F238E27FC236}">
                <a16:creationId xmlns:a16="http://schemas.microsoft.com/office/drawing/2014/main" id="{B049184D-47DB-84B0-E5FF-287AC2D6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70" y="934915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Golden Gophers">
            <a:extLst>
              <a:ext uri="{FF2B5EF4-FFF2-40B4-BE49-F238E27FC236}">
                <a16:creationId xmlns:a16="http://schemas.microsoft.com/office/drawing/2014/main" id="{2EE1C37F-B3F6-44AD-F9BA-53D2EBC9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770" y="5633720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1E22313-402E-9C4E-2216-6F9916AD3FE2}"/>
              </a:ext>
            </a:extLst>
          </p:cNvPr>
          <p:cNvSpPr txBox="1">
            <a:spLocks/>
          </p:cNvSpPr>
          <p:nvPr/>
        </p:nvSpPr>
        <p:spPr>
          <a:xfrm>
            <a:off x="1825614" y="9770061"/>
            <a:ext cx="13941652" cy="199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15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kern="0" dirty="0">
                <a:solidFill>
                  <a:srgbClr val="7C7E7F"/>
                </a:solidFill>
              </a:rPr>
              <a:t>Top performances (adj. Points Gained per set) w/o 2022 All-America recognition</a:t>
            </a:r>
          </a:p>
          <a:p>
            <a:pPr marL="800100" indent="-685800" defTabSz="914400">
              <a:lnSpc>
                <a:spcPct val="15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kern="0" baseline="30000" dirty="0">
                <a:solidFill>
                  <a:srgbClr val="7C7E7F"/>
                </a:solidFill>
              </a:rPr>
              <a:t>‡</a:t>
            </a:r>
            <a:r>
              <a:rPr lang="en-US" sz="3200" kern="0" dirty="0">
                <a:solidFill>
                  <a:srgbClr val="7C7E7F"/>
                </a:solidFill>
              </a:rPr>
              <a:t> Player transferred between 2022 and 2023</a:t>
            </a:r>
          </a:p>
          <a:p>
            <a:pPr marL="800100" indent="-685800" defTabSz="914400">
              <a:lnSpc>
                <a:spcPct val="15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kern="0" dirty="0">
                <a:solidFill>
                  <a:srgbClr val="7C7E7F"/>
                </a:solidFill>
              </a:rPr>
              <a:t>* Player earned 2023 All-America recognition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F1ADDFE-78DC-259E-7C93-E109A915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79713"/>
            <a:ext cx="21031200" cy="2401663"/>
          </a:xfrm>
        </p:spPr>
        <p:txBody>
          <a:bodyPr/>
          <a:lstStyle/>
          <a:p>
            <a:r>
              <a:rPr lang="en-US" dirty="0"/>
              <a:t>The Standouts</a:t>
            </a:r>
          </a:p>
        </p:txBody>
      </p:sp>
    </p:spTree>
    <p:extLst>
      <p:ext uri="{BB962C8B-B14F-4D97-AF65-F5344CB8AC3E}">
        <p14:creationId xmlns:p14="http://schemas.microsoft.com/office/powerpoint/2010/main" val="110362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10515600" cy="8301264"/>
          </a:xfrm>
        </p:spPr>
        <p:txBody>
          <a:bodyPr>
            <a:normAutofit lnSpcReduction="10000"/>
          </a:bodyPr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Pro Volleyball Federation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Launched January 2024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match set attendance record in pro women’s volleyball (11,624)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Atlanta, Columbus, Grand Rapids, Omaha, Orlando, San Diego, Vegas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League One Volleyball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Set to launch November 2024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Atlanta, Austin, Houston, Madison, Omaha, Salt Lake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002E714-B07A-BDDC-3999-8B81B4D3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574" y="4093431"/>
            <a:ext cx="2635738" cy="26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9CC0D6-61CA-08F0-F667-3A6CFA41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323" y="8895194"/>
            <a:ext cx="4414239" cy="16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Takeaways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28700" lvl="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Volleyball lends itself very well to statistical analysis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There is A LOT of information that is not in the box score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Outside hitters are easiest to evaluate; setters are hardest</a:t>
            </a:r>
            <a:br>
              <a:rPr lang="en-US" dirty="0"/>
            </a:br>
            <a:endParaRPr lang="en-US" dirty="0"/>
          </a:p>
          <a:p>
            <a:pPr marL="102870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Outside hitters dominate the Points Gained leaderboard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Top middle blockers accumulate less PG per set but </a:t>
            </a:r>
            <a:r>
              <a:rPr lang="en-US" i="1" dirty="0"/>
              <a:t>more</a:t>
            </a:r>
            <a:r>
              <a:rPr lang="en-US" dirty="0"/>
              <a:t> PG per point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Blocker responsible for 52% of attack outcome, even when no block touch</a:t>
            </a:r>
            <a:br>
              <a:rPr lang="en-US" dirty="0"/>
            </a:br>
            <a:endParaRPr lang="en-US" dirty="0"/>
          </a:p>
          <a:p>
            <a:pPr marL="102870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Results largely align with subjective evaluation by coaches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BUT we also spotlight some players not recognized by All-America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0" name="Google Shape;90;p1"/>
          <p:cNvCxnSpPr/>
          <p:nvPr/>
        </p:nvCxnSpPr>
        <p:spPr>
          <a:xfrm>
            <a:off x="4168776" y="-131161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1" name="Google Shape;91;p1"/>
          <p:cNvSpPr txBox="1"/>
          <p:nvPr/>
        </p:nvSpPr>
        <p:spPr>
          <a:xfrm>
            <a:off x="2325464" y="3366655"/>
            <a:ext cx="16118654" cy="262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  <p:sp>
        <p:nvSpPr>
          <p:cNvPr id="92" name="Google Shape;92;p1"/>
          <p:cNvSpPr txBox="1"/>
          <p:nvPr/>
        </p:nvSpPr>
        <p:spPr>
          <a:xfrm>
            <a:off x="2325461" y="6888900"/>
            <a:ext cx="197264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details of this and other work on my website: </a:t>
            </a:r>
            <a:r>
              <a:rPr lang="en-US" sz="4400" b="1" kern="0" dirty="0">
                <a:solidFill>
                  <a:srgbClr val="00205B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solidFill>
                  <a:srgbClr val="00205B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aberpowers.github.io</a:t>
            </a:r>
            <a:endParaRPr kumimoji="0" sz="5400" b="1" i="0" u="none" strike="noStrike" kern="0" cap="none" spc="0" normalizeH="0" baseline="0" noProof="0" dirty="0">
              <a:ln>
                <a:noFill/>
              </a:ln>
              <a:solidFill>
                <a:srgbClr val="00205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6686B-A05F-3970-D1CE-CDE57A1A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61" y="8556983"/>
            <a:ext cx="5062782" cy="1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12562114" cy="8301264"/>
          </a:xfrm>
        </p:spPr>
        <p:txBody>
          <a:bodyPr>
            <a:normAutofit/>
          </a:bodyPr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Data Volley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Developed in Italy in early 2000s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Charts location, quality of touches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Brigham Young University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Carl McGown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Men’s volleyball coach 1990-2002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Gil </a:t>
            </a:r>
            <a:r>
              <a:rPr lang="en-US" dirty="0" err="1"/>
              <a:t>Fellingham</a:t>
            </a:r>
            <a:endParaRPr lang="en-US" dirty="0"/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Statistics professor 1990-present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Published 4 volleyball papers in </a:t>
            </a:r>
            <a:r>
              <a:rPr lang="en-US" i="1" dirty="0"/>
              <a:t>JQAS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AB324-9926-969B-DB6B-F41005F4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0" y="4092141"/>
            <a:ext cx="4340896" cy="1808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3B9A4-E6F8-64E8-4347-2941179B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553" y="7660482"/>
            <a:ext cx="3397197" cy="2222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2DBF6-8BF8-B4E9-7089-EF8E492495F1}"/>
              </a:ext>
            </a:extLst>
          </p:cNvPr>
          <p:cNvSpPr txBox="1"/>
          <p:nvPr/>
        </p:nvSpPr>
        <p:spPr>
          <a:xfrm>
            <a:off x="13280778" y="10454475"/>
            <a:ext cx="10520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“Carl pioneered the application of scientific rigor to the way we coach our sports.” –Hugh McCutcheon</a:t>
            </a:r>
          </a:p>
        </p:txBody>
      </p:sp>
    </p:spTree>
    <p:extLst>
      <p:ext uri="{BB962C8B-B14F-4D97-AF65-F5344CB8AC3E}">
        <p14:creationId xmlns:p14="http://schemas.microsoft.com/office/powerpoint/2010/main" val="214126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Background, continued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12562114" cy="8301264"/>
          </a:xfrm>
        </p:spPr>
        <p:txBody>
          <a:bodyPr>
            <a:normAutofit/>
          </a:bodyPr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 err="1"/>
              <a:t>Volleymetrics</a:t>
            </a:r>
            <a:endParaRPr lang="en-US" dirty="0"/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Est. 2014; acquired by </a:t>
            </a:r>
            <a:r>
              <a:rPr lang="en-US" dirty="0" err="1"/>
              <a:t>Hudl</a:t>
            </a:r>
            <a:r>
              <a:rPr lang="en-US" dirty="0"/>
              <a:t> 2017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Multiple speakers at SSAC 2017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Founder Giuseppe Vinci (BYU 2008-2015)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Corley Bagley &amp; Brett Ware research paper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endParaRPr lang="en-US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 err="1"/>
              <a:t>volleydork.com</a:t>
            </a:r>
            <a:r>
              <a:rPr lang="en-US" dirty="0"/>
              <a:t> (Chad Gordon)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Calculates “Expected Value Added”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ECF6D-0E3E-91E3-5B55-D456CF95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199" y="4693598"/>
            <a:ext cx="5486401" cy="14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6858000"/>
            <a:ext cx="10047514" cy="5094514"/>
          </a:xfrm>
        </p:spPr>
        <p:txBody>
          <a:bodyPr>
            <a:normAutofit/>
          </a:bodyPr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Luke Stancil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Student Manager, Rice Volleyball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B.A. Computational &amp; Applied Mathematics and Economics expected 2024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@ SSAC for Startup Competition!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2DB590-157C-4D0C-5031-254791110482}"/>
              </a:ext>
            </a:extLst>
          </p:cNvPr>
          <p:cNvSpPr txBox="1">
            <a:spLocks/>
          </p:cNvSpPr>
          <p:nvPr/>
        </p:nvSpPr>
        <p:spPr>
          <a:xfrm>
            <a:off x="12660086" y="6858000"/>
            <a:ext cx="10047514" cy="509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kern="0" dirty="0"/>
              <a:t>Naomi </a:t>
            </a:r>
            <a:r>
              <a:rPr lang="en-US" kern="0" dirty="0" err="1"/>
              <a:t>Consiglio</a:t>
            </a:r>
            <a:endParaRPr lang="en-US" kern="0" dirty="0"/>
          </a:p>
          <a:p>
            <a:pPr marL="1600200" lvl="1" indent="-68580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kern="0" dirty="0"/>
              <a:t>Student Manager, Rice Volleyball</a:t>
            </a:r>
          </a:p>
          <a:p>
            <a:pPr marL="1600200" lvl="1" indent="-68580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kern="0" dirty="0"/>
              <a:t>Sport Head (Volleyball),</a:t>
            </a:r>
            <a:br>
              <a:rPr lang="en-US" kern="0" dirty="0"/>
            </a:br>
            <a:r>
              <a:rPr lang="en-US" kern="0" dirty="0"/>
              <a:t>Rice Sport Analytics Team</a:t>
            </a:r>
          </a:p>
          <a:p>
            <a:pPr marL="1600200" lvl="1" indent="-68580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kern="0" dirty="0"/>
              <a:t>B.A. Statistics and Sport Analytics expected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09C7C-9A01-4142-189E-EE0ACA56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200400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DE560-C9FC-7985-13C1-174A2608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207" y="3200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8689091"/>
            <a:ext cx="21031200" cy="2770242"/>
          </a:xfrm>
        </p:spPr>
        <p:txBody>
          <a:bodyPr/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With 6,000 players across </a:t>
            </a:r>
            <a:r>
              <a:rPr lang="en-US" dirty="0" err="1"/>
              <a:t>Div</a:t>
            </a:r>
            <a:r>
              <a:rPr lang="en-US" dirty="0"/>
              <a:t>-I (and 1,000 in the transfer portal), how can we highlight standout performers,</a:t>
            </a:r>
            <a:br>
              <a:rPr lang="en-US" dirty="0"/>
            </a:br>
            <a:r>
              <a:rPr lang="en-US" dirty="0">
                <a:solidFill>
                  <a:srgbClr val="00205B"/>
                </a:solidFill>
              </a:rPr>
              <a:t>particularly those from smaller conferences?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3F1C3-4078-6D47-1E36-3073FEE0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272" y="2938374"/>
            <a:ext cx="13059455" cy="57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5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332846"/>
            <a:ext cx="21031200" cy="2401663"/>
          </a:xfrm>
        </p:spPr>
        <p:txBody>
          <a:bodyPr/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4,147 matches from 2022 NCAA Division I season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600,000+ points and 5,000,000+ touches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51E3-D218-E68E-FC06-E62526B4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08" y="5734509"/>
            <a:ext cx="14568783" cy="540928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BFC3C9-C61E-FEBE-4AC6-41839292FEDC}"/>
              </a:ext>
            </a:extLst>
          </p:cNvPr>
          <p:cNvSpPr txBox="1">
            <a:spLocks/>
          </p:cNvSpPr>
          <p:nvPr/>
        </p:nvSpPr>
        <p:spPr>
          <a:xfrm>
            <a:off x="6240235" y="11143795"/>
            <a:ext cx="11903528" cy="53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800" kern="0" dirty="0">
                <a:solidFill>
                  <a:srgbClr val="7C7E7F"/>
                </a:solidFill>
              </a:rPr>
              <a:t>Sample data from first point of 2022 NCAA National Championship match</a:t>
            </a:r>
          </a:p>
        </p:txBody>
      </p:sp>
    </p:spTree>
    <p:extLst>
      <p:ext uri="{BB962C8B-B14F-4D97-AF65-F5344CB8AC3E}">
        <p14:creationId xmlns:p14="http://schemas.microsoft.com/office/powerpoint/2010/main" val="10007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28700" lvl="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Estimate point win probability model using Markov chain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State: sequence of touches (including quality) during current “possession”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Win probability updates as each touch occurs</a:t>
            </a:r>
            <a:br>
              <a:rPr lang="en-US" dirty="0"/>
            </a:br>
            <a:endParaRPr lang="en-US" dirty="0"/>
          </a:p>
          <a:p>
            <a:pPr marL="1028700" lvl="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Aggregate changes in win probability due to players’ touches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Serve, Receive, Set, Attack, Block, Dig all measured in units of points</a:t>
            </a:r>
            <a:br>
              <a:rPr lang="en-US" dirty="0"/>
            </a:br>
            <a:endParaRPr lang="en-US" dirty="0"/>
          </a:p>
          <a:p>
            <a:pPr marL="1028700" lvl="0" indent="-91440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en-US" dirty="0"/>
              <a:t>Estimate strength of schedule using hierarchical linear model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Players are nested within teams; teams are nested within conferences</a:t>
            </a:r>
          </a:p>
          <a:p>
            <a:pPr marL="1828800" lvl="1" indent="-9144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Strength of schedule for each touch depends on specific players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Points Gained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0" y="3651250"/>
            <a:ext cx="11480800" cy="8301264"/>
          </a:xfrm>
        </p:spPr>
        <p:txBody>
          <a:bodyPr>
            <a:normAutofit/>
          </a:bodyPr>
          <a:lstStyle/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Digs per opportunity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Player A: 72%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Player B: 72%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/>
              <a:t>Points Gained per opportunity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Player A: +3.6%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85% no block touch, 48% perfect dig</a:t>
            </a:r>
          </a:p>
          <a:p>
            <a:pPr marL="800100" lvl="0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Player B: +1.2%</a:t>
            </a:r>
          </a:p>
          <a:p>
            <a:pPr marL="1600200" lvl="1" indent="-6858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dirty="0"/>
              <a:t>66% no block touch, 36% perfect 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D4C9-22AD-FC12-98D5-E8349494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381377"/>
            <a:ext cx="8913984" cy="8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Strength of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89CFC-ED75-DC03-47F7-AF0EC9B1180A}"/>
              </a:ext>
            </a:extLst>
          </p:cNvPr>
          <p:cNvSpPr txBox="1">
            <a:spLocks/>
          </p:cNvSpPr>
          <p:nvPr/>
        </p:nvSpPr>
        <p:spPr>
          <a:xfrm>
            <a:off x="1676400" y="10696576"/>
            <a:ext cx="21031201" cy="92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indent="-685800" defTabSz="914400">
              <a:lnSpc>
                <a:spcPct val="150000"/>
              </a:lnSpc>
              <a:spcBef>
                <a:spcPts val="0"/>
              </a:spcBef>
              <a:buClrTx/>
              <a:buSzTx/>
              <a:defRPr/>
            </a:pPr>
            <a:r>
              <a:rPr lang="en-US" sz="3200" kern="0" dirty="0">
                <a:solidFill>
                  <a:srgbClr val="7C7E7F"/>
                </a:solidFill>
              </a:rPr>
              <a:t>Comparison of Pac-12 and Summit League player performances before and after strength-of-schedule adjustment.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AE5CB-C242-242B-30E9-29F7D87E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02" y="3200400"/>
            <a:ext cx="151373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6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14900</TotalTime>
  <Words>717</Words>
  <Application>Microsoft Macintosh PowerPoint</Application>
  <PresentationFormat>Custom</PresentationFormat>
  <Paragraphs>117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Lato Black</vt:lpstr>
      <vt:lpstr>Office Theme</vt:lpstr>
      <vt:lpstr>PowerPoint Presentation</vt:lpstr>
      <vt:lpstr>Background</vt:lpstr>
      <vt:lpstr>Background, continued</vt:lpstr>
      <vt:lpstr>Collaborators</vt:lpstr>
      <vt:lpstr>The Problem</vt:lpstr>
      <vt:lpstr>The Data</vt:lpstr>
      <vt:lpstr>The Approach</vt:lpstr>
      <vt:lpstr>The Results: Points Gained</vt:lpstr>
      <vt:lpstr>The Results: Strength of Schedule</vt:lpstr>
      <vt:lpstr>The Results: SoS-Adjusted Points Gained</vt:lpstr>
      <vt:lpstr>The Standouts</vt:lpstr>
      <vt:lpstr>The Future</vt:lpstr>
      <vt:lpstr>The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Duch</dc:creator>
  <cp:lastModifiedBy>Scott Powers</cp:lastModifiedBy>
  <cp:revision>35</cp:revision>
  <cp:lastPrinted>2024-02-11T18:00:16Z</cp:lastPrinted>
  <dcterms:created xsi:type="dcterms:W3CDTF">2023-01-13T22:06:42Z</dcterms:created>
  <dcterms:modified xsi:type="dcterms:W3CDTF">2024-02-18T00:01:29Z</dcterms:modified>
</cp:coreProperties>
</file>